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rimson Text" panose="020B0604020202020204" charset="0"/>
      <p:regular r:id="rId15"/>
      <p:bold r:id="rId16"/>
      <p:italic r:id="rId17"/>
      <p:boldItalic r:id="rId18"/>
    </p:embeddedFont>
    <p:embeddedFont>
      <p:font typeface="Lato" panose="020F0502020204030203" pitchFamily="34" charset="0"/>
      <p:regular r:id="rId19"/>
    </p:embeddedFont>
    <p:embeddedFont>
      <p:font typeface="Merriweather Light" panose="020B0604020202020204" pitchFamily="2"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SemiBold" panose="020B0706030804020204" pitchFamily="34" charset="0"/>
      <p:regular r:id="rId32"/>
      <p:bold r:id="rId33"/>
      <p:italic r:id="rId34"/>
      <p:boldItalic r:id="rId35"/>
    </p:embeddedFont>
    <p:embeddedFont>
      <p:font typeface="Russo One" panose="020B0604020202020204" charset="0"/>
      <p:regular r:id="rId36"/>
    </p:embeddedFont>
    <p:embeddedFont>
      <p:font typeface="Vidaloka"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30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viewProps" Target="viewProp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0290929c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0290929c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80290929c4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80290929c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0290929c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80290929c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ab29407cd7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ab29407cd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80290929c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80290929c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80290929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80290929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80290929c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80290929c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80290929c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80290929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80290929c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80290929c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80290929c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80290929c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0290929c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80290929c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497763"/>
            <a:ext cx="7717500" cy="164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27878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91" name="Google Shape;91;p14"/>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92" name="Google Shape;92;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994850" y="1697488"/>
            <a:ext cx="5154300" cy="112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96" name="Google Shape;96;p15"/>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7" name="Google Shape;97;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8" name="Google Shape;98;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1" name="Google Shape;10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02" name="Google Shape;10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03" name="Google Shape;103;p16"/>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6" name="Google Shape;106;p17"/>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07" name="Google Shape;107;p17"/>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08" name="Google Shape;10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09" name="Google Shape;10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7"/>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43725" y="1185550"/>
            <a:ext cx="3123000" cy="2019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1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114" name="Google Shape;114;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5" name="Google Shape;115;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6" name="Google Shape;116;p1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17"/>
        <p:cNvGrpSpPr/>
        <p:nvPr/>
      </p:nvGrpSpPr>
      <p:grpSpPr>
        <a:xfrm>
          <a:off x="0" y="0"/>
          <a:ext cx="0" cy="0"/>
          <a:chOff x="0" y="0"/>
          <a:chExt cx="0" cy="0"/>
        </a:xfrm>
      </p:grpSpPr>
      <p:sp>
        <p:nvSpPr>
          <p:cNvPr id="118" name="Google Shape;118;p19"/>
          <p:cNvSpPr txBox="1">
            <a:spLocks noGrp="1"/>
          </p:cNvSpPr>
          <p:nvPr>
            <p:ph type="subTitle" idx="1"/>
          </p:nvPr>
        </p:nvSpPr>
        <p:spPr>
          <a:xfrm>
            <a:off x="3509000"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19" name="Google Shape;119;p19"/>
          <p:cNvSpPr txBox="1">
            <a:spLocks noGrp="1"/>
          </p:cNvSpPr>
          <p:nvPr>
            <p:ph type="subTitle" idx="2"/>
          </p:nvPr>
        </p:nvSpPr>
        <p:spPr>
          <a:xfrm>
            <a:off x="350902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19"/>
          <p:cNvSpPr txBox="1">
            <a:spLocks noGrp="1"/>
          </p:cNvSpPr>
          <p:nvPr>
            <p:ph type="subTitle" idx="3"/>
          </p:nvPr>
        </p:nvSpPr>
        <p:spPr>
          <a:xfrm>
            <a:off x="953025"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21" name="Google Shape;121;p19"/>
          <p:cNvSpPr txBox="1">
            <a:spLocks noGrp="1"/>
          </p:cNvSpPr>
          <p:nvPr>
            <p:ph type="subTitle" idx="4"/>
          </p:nvPr>
        </p:nvSpPr>
        <p:spPr>
          <a:xfrm>
            <a:off x="95312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2" name="Google Shape;122;p19"/>
          <p:cNvSpPr txBox="1">
            <a:spLocks noGrp="1"/>
          </p:cNvSpPr>
          <p:nvPr>
            <p:ph type="subTitle" idx="5"/>
          </p:nvPr>
        </p:nvSpPr>
        <p:spPr>
          <a:xfrm>
            <a:off x="6064875" y="2636125"/>
            <a:ext cx="212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23" name="Google Shape;123;p19"/>
          <p:cNvSpPr txBox="1">
            <a:spLocks noGrp="1"/>
          </p:cNvSpPr>
          <p:nvPr>
            <p:ph type="subTitle" idx="6"/>
          </p:nvPr>
        </p:nvSpPr>
        <p:spPr>
          <a:xfrm>
            <a:off x="6064875" y="2976125"/>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9"/>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25" name="Google Shape;125;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4_2_1">
    <p:spTree>
      <p:nvGrpSpPr>
        <p:cNvPr id="1" name="Shape 127"/>
        <p:cNvGrpSpPr/>
        <p:nvPr/>
      </p:nvGrpSpPr>
      <p:grpSpPr>
        <a:xfrm>
          <a:off x="0" y="0"/>
          <a:ext cx="0" cy="0"/>
          <a:chOff x="0" y="0"/>
          <a:chExt cx="0" cy="0"/>
        </a:xfrm>
      </p:grpSpPr>
      <p:sp>
        <p:nvSpPr>
          <p:cNvPr id="128" name="Google Shape;128;p20"/>
          <p:cNvSpPr txBox="1">
            <a:spLocks noGrp="1"/>
          </p:cNvSpPr>
          <p:nvPr>
            <p:ph type="subTitle" idx="1"/>
          </p:nvPr>
        </p:nvSpPr>
        <p:spPr>
          <a:xfrm>
            <a:off x="3718325" y="3391775"/>
            <a:ext cx="1642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29" name="Google Shape;129;p20"/>
          <p:cNvSpPr txBox="1">
            <a:spLocks noGrp="1"/>
          </p:cNvSpPr>
          <p:nvPr>
            <p:ph type="subTitle" idx="2"/>
          </p:nvPr>
        </p:nvSpPr>
        <p:spPr>
          <a:xfrm>
            <a:off x="3617675" y="3731775"/>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30" name="Google Shape;130;p20"/>
          <p:cNvSpPr txBox="1">
            <a:spLocks noGrp="1"/>
          </p:cNvSpPr>
          <p:nvPr>
            <p:ph type="subTitle" idx="3"/>
          </p:nvPr>
        </p:nvSpPr>
        <p:spPr>
          <a:xfrm>
            <a:off x="1328025" y="3391775"/>
            <a:ext cx="1642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31" name="Google Shape;131;p20"/>
          <p:cNvSpPr txBox="1">
            <a:spLocks noGrp="1"/>
          </p:cNvSpPr>
          <p:nvPr>
            <p:ph type="subTitle" idx="4"/>
          </p:nvPr>
        </p:nvSpPr>
        <p:spPr>
          <a:xfrm>
            <a:off x="1227426" y="3731775"/>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32" name="Google Shape;132;p20"/>
          <p:cNvSpPr txBox="1">
            <a:spLocks noGrp="1"/>
          </p:cNvSpPr>
          <p:nvPr>
            <p:ph type="subTitle" idx="5"/>
          </p:nvPr>
        </p:nvSpPr>
        <p:spPr>
          <a:xfrm>
            <a:off x="6108550" y="3391775"/>
            <a:ext cx="1643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33" name="Google Shape;133;p20"/>
          <p:cNvSpPr txBox="1">
            <a:spLocks noGrp="1"/>
          </p:cNvSpPr>
          <p:nvPr>
            <p:ph type="subTitle" idx="6"/>
          </p:nvPr>
        </p:nvSpPr>
        <p:spPr>
          <a:xfrm>
            <a:off x="6008050" y="3731775"/>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134" name="Google Shape;134;p20"/>
          <p:cNvSpPr txBox="1">
            <a:spLocks noGrp="1"/>
          </p:cNvSpPr>
          <p:nvPr>
            <p:ph type="title"/>
          </p:nvPr>
        </p:nvSpPr>
        <p:spPr>
          <a:xfrm>
            <a:off x="713225" y="445025"/>
            <a:ext cx="318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35" name="Google Shape;135;p2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2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543963"/>
            <a:ext cx="3714900" cy="64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478925"/>
            <a:ext cx="16509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279625"/>
            <a:ext cx="4561200" cy="39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4_1">
    <p:spTree>
      <p:nvGrpSpPr>
        <p:cNvPr id="1" name="Shape 137"/>
        <p:cNvGrpSpPr/>
        <p:nvPr/>
      </p:nvGrpSpPr>
      <p:grpSpPr>
        <a:xfrm>
          <a:off x="0" y="0"/>
          <a:ext cx="0" cy="0"/>
          <a:chOff x="0" y="0"/>
          <a:chExt cx="0" cy="0"/>
        </a:xfrm>
      </p:grpSpPr>
      <p:sp>
        <p:nvSpPr>
          <p:cNvPr id="138" name="Google Shape;138;p21"/>
          <p:cNvSpPr txBox="1">
            <a:spLocks noGrp="1"/>
          </p:cNvSpPr>
          <p:nvPr>
            <p:ph type="subTitle" idx="1"/>
          </p:nvPr>
        </p:nvSpPr>
        <p:spPr>
          <a:xfrm>
            <a:off x="3414050" y="1811988"/>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39" name="Google Shape;139;p21"/>
          <p:cNvSpPr txBox="1">
            <a:spLocks noGrp="1"/>
          </p:cNvSpPr>
          <p:nvPr>
            <p:ph type="subTitle" idx="2"/>
          </p:nvPr>
        </p:nvSpPr>
        <p:spPr>
          <a:xfrm>
            <a:off x="3564200" y="2152000"/>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0" name="Google Shape;140;p21"/>
          <p:cNvSpPr txBox="1">
            <a:spLocks noGrp="1"/>
          </p:cNvSpPr>
          <p:nvPr>
            <p:ph type="subTitle" idx="3"/>
          </p:nvPr>
        </p:nvSpPr>
        <p:spPr>
          <a:xfrm>
            <a:off x="705725" y="1811988"/>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41" name="Google Shape;141;p21"/>
          <p:cNvSpPr txBox="1">
            <a:spLocks noGrp="1"/>
          </p:cNvSpPr>
          <p:nvPr>
            <p:ph type="subTitle" idx="4"/>
          </p:nvPr>
        </p:nvSpPr>
        <p:spPr>
          <a:xfrm>
            <a:off x="855875" y="2152000"/>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2" name="Google Shape;142;p21"/>
          <p:cNvSpPr txBox="1">
            <a:spLocks noGrp="1"/>
          </p:cNvSpPr>
          <p:nvPr>
            <p:ph type="subTitle" idx="5"/>
          </p:nvPr>
        </p:nvSpPr>
        <p:spPr>
          <a:xfrm>
            <a:off x="6122325" y="1811988"/>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43" name="Google Shape;143;p21"/>
          <p:cNvSpPr txBox="1">
            <a:spLocks noGrp="1"/>
          </p:cNvSpPr>
          <p:nvPr>
            <p:ph type="subTitle" idx="6"/>
          </p:nvPr>
        </p:nvSpPr>
        <p:spPr>
          <a:xfrm>
            <a:off x="6272475" y="2152000"/>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4" name="Google Shape;144;p21"/>
          <p:cNvSpPr txBox="1">
            <a:spLocks noGrp="1"/>
          </p:cNvSpPr>
          <p:nvPr>
            <p:ph type="subTitle" idx="7"/>
          </p:nvPr>
        </p:nvSpPr>
        <p:spPr>
          <a:xfrm>
            <a:off x="3414050" y="3543463"/>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45" name="Google Shape;145;p21"/>
          <p:cNvSpPr txBox="1">
            <a:spLocks noGrp="1"/>
          </p:cNvSpPr>
          <p:nvPr>
            <p:ph type="subTitle" idx="8"/>
          </p:nvPr>
        </p:nvSpPr>
        <p:spPr>
          <a:xfrm>
            <a:off x="3564200" y="3883475"/>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6" name="Google Shape;146;p21"/>
          <p:cNvSpPr txBox="1">
            <a:spLocks noGrp="1"/>
          </p:cNvSpPr>
          <p:nvPr>
            <p:ph type="subTitle" idx="9"/>
          </p:nvPr>
        </p:nvSpPr>
        <p:spPr>
          <a:xfrm>
            <a:off x="705725" y="3543463"/>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47" name="Google Shape;147;p21"/>
          <p:cNvSpPr txBox="1">
            <a:spLocks noGrp="1"/>
          </p:cNvSpPr>
          <p:nvPr>
            <p:ph type="subTitle" idx="13"/>
          </p:nvPr>
        </p:nvSpPr>
        <p:spPr>
          <a:xfrm>
            <a:off x="855875" y="3883475"/>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21"/>
          <p:cNvSpPr txBox="1">
            <a:spLocks noGrp="1"/>
          </p:cNvSpPr>
          <p:nvPr>
            <p:ph type="subTitle" idx="14"/>
          </p:nvPr>
        </p:nvSpPr>
        <p:spPr>
          <a:xfrm>
            <a:off x="6122325" y="3543463"/>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149" name="Google Shape;149;p21"/>
          <p:cNvSpPr txBox="1">
            <a:spLocks noGrp="1"/>
          </p:cNvSpPr>
          <p:nvPr>
            <p:ph type="subTitle" idx="15"/>
          </p:nvPr>
        </p:nvSpPr>
        <p:spPr>
          <a:xfrm>
            <a:off x="6272475" y="3883475"/>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21"/>
          <p:cNvSpPr txBox="1">
            <a:spLocks noGrp="1"/>
          </p:cNvSpPr>
          <p:nvPr>
            <p:ph type="title"/>
          </p:nvPr>
        </p:nvSpPr>
        <p:spPr>
          <a:xfrm>
            <a:off x="713225" y="445025"/>
            <a:ext cx="60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51" name="Google Shape;151;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CUSTOM_4_1_1">
    <p:spTree>
      <p:nvGrpSpPr>
        <p:cNvPr id="1" name="Shape 153"/>
        <p:cNvGrpSpPr/>
        <p:nvPr/>
      </p:nvGrpSpPr>
      <p:grpSpPr>
        <a:xfrm>
          <a:off x="0" y="0"/>
          <a:ext cx="0" cy="0"/>
          <a:chOff x="0" y="0"/>
          <a:chExt cx="0" cy="0"/>
        </a:xfrm>
      </p:grpSpPr>
      <p:sp>
        <p:nvSpPr>
          <p:cNvPr id="154" name="Google Shape;154;p22"/>
          <p:cNvSpPr txBox="1">
            <a:spLocks noGrp="1"/>
          </p:cNvSpPr>
          <p:nvPr>
            <p:ph type="subTitle" idx="1"/>
          </p:nvPr>
        </p:nvSpPr>
        <p:spPr>
          <a:xfrm>
            <a:off x="4916850" y="1970400"/>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55" name="Google Shape;155;p22"/>
          <p:cNvSpPr txBox="1">
            <a:spLocks noGrp="1"/>
          </p:cNvSpPr>
          <p:nvPr>
            <p:ph type="subTitle" idx="2"/>
          </p:nvPr>
        </p:nvSpPr>
        <p:spPr>
          <a:xfrm>
            <a:off x="5058900" y="231041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22"/>
          <p:cNvSpPr txBox="1">
            <a:spLocks noGrp="1"/>
          </p:cNvSpPr>
          <p:nvPr>
            <p:ph type="subTitle" idx="3"/>
          </p:nvPr>
        </p:nvSpPr>
        <p:spPr>
          <a:xfrm>
            <a:off x="1911150" y="1970400"/>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57" name="Google Shape;157;p22"/>
          <p:cNvSpPr txBox="1">
            <a:spLocks noGrp="1"/>
          </p:cNvSpPr>
          <p:nvPr>
            <p:ph type="subTitle" idx="4"/>
          </p:nvPr>
        </p:nvSpPr>
        <p:spPr>
          <a:xfrm>
            <a:off x="2053300" y="231041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8" name="Google Shape;158;p22"/>
          <p:cNvSpPr txBox="1">
            <a:spLocks noGrp="1"/>
          </p:cNvSpPr>
          <p:nvPr>
            <p:ph type="subTitle" idx="5"/>
          </p:nvPr>
        </p:nvSpPr>
        <p:spPr>
          <a:xfrm>
            <a:off x="4916850" y="3625538"/>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59" name="Google Shape;159;p22"/>
          <p:cNvSpPr txBox="1">
            <a:spLocks noGrp="1"/>
          </p:cNvSpPr>
          <p:nvPr>
            <p:ph type="subTitle" idx="6"/>
          </p:nvPr>
        </p:nvSpPr>
        <p:spPr>
          <a:xfrm>
            <a:off x="5058900" y="3965550"/>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0" name="Google Shape;160;p22"/>
          <p:cNvSpPr txBox="1">
            <a:spLocks noGrp="1"/>
          </p:cNvSpPr>
          <p:nvPr>
            <p:ph type="subTitle" idx="7"/>
          </p:nvPr>
        </p:nvSpPr>
        <p:spPr>
          <a:xfrm>
            <a:off x="1911150" y="3625538"/>
            <a:ext cx="2316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61" name="Google Shape;161;p22"/>
          <p:cNvSpPr txBox="1">
            <a:spLocks noGrp="1"/>
          </p:cNvSpPr>
          <p:nvPr>
            <p:ph type="subTitle" idx="8"/>
          </p:nvPr>
        </p:nvSpPr>
        <p:spPr>
          <a:xfrm>
            <a:off x="2053200" y="3965550"/>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2" name="Google Shape;162;p22"/>
          <p:cNvSpPr txBox="1">
            <a:spLocks noGrp="1"/>
          </p:cNvSpPr>
          <p:nvPr>
            <p:ph type="title"/>
          </p:nvPr>
        </p:nvSpPr>
        <p:spPr>
          <a:xfrm>
            <a:off x="713225"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63" name="Google Shape;163;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4" name="Google Shape;164;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4_2_2">
    <p:spTree>
      <p:nvGrpSpPr>
        <p:cNvPr id="1" name="Shape 165"/>
        <p:cNvGrpSpPr/>
        <p:nvPr/>
      </p:nvGrpSpPr>
      <p:grpSpPr>
        <a:xfrm>
          <a:off x="0" y="0"/>
          <a:ext cx="0" cy="0"/>
          <a:chOff x="0" y="0"/>
          <a:chExt cx="0" cy="0"/>
        </a:xfrm>
      </p:grpSpPr>
      <p:sp>
        <p:nvSpPr>
          <p:cNvPr id="166" name="Google Shape;166;p23"/>
          <p:cNvSpPr txBox="1">
            <a:spLocks noGrp="1"/>
          </p:cNvSpPr>
          <p:nvPr>
            <p:ph type="subTitle" idx="1"/>
          </p:nvPr>
        </p:nvSpPr>
        <p:spPr>
          <a:xfrm>
            <a:off x="3568125" y="2994600"/>
            <a:ext cx="20154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67" name="Google Shape;167;p23"/>
          <p:cNvSpPr txBox="1">
            <a:spLocks noGrp="1"/>
          </p:cNvSpPr>
          <p:nvPr>
            <p:ph type="subTitle" idx="2"/>
          </p:nvPr>
        </p:nvSpPr>
        <p:spPr>
          <a:xfrm>
            <a:off x="3568125" y="3334600"/>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23"/>
          <p:cNvSpPr txBox="1">
            <a:spLocks noGrp="1"/>
          </p:cNvSpPr>
          <p:nvPr>
            <p:ph type="subTitle" idx="3"/>
          </p:nvPr>
        </p:nvSpPr>
        <p:spPr>
          <a:xfrm>
            <a:off x="1088350" y="2994600"/>
            <a:ext cx="20154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69" name="Google Shape;169;p23"/>
          <p:cNvSpPr txBox="1">
            <a:spLocks noGrp="1"/>
          </p:cNvSpPr>
          <p:nvPr>
            <p:ph type="subTitle" idx="4"/>
          </p:nvPr>
        </p:nvSpPr>
        <p:spPr>
          <a:xfrm>
            <a:off x="1088450" y="3334600"/>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23"/>
          <p:cNvSpPr txBox="1">
            <a:spLocks noGrp="1"/>
          </p:cNvSpPr>
          <p:nvPr>
            <p:ph type="subTitle" idx="5"/>
          </p:nvPr>
        </p:nvSpPr>
        <p:spPr>
          <a:xfrm>
            <a:off x="6055450" y="2994600"/>
            <a:ext cx="20154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71" name="Google Shape;171;p23"/>
          <p:cNvSpPr txBox="1">
            <a:spLocks noGrp="1"/>
          </p:cNvSpPr>
          <p:nvPr>
            <p:ph type="subTitle" idx="6"/>
          </p:nvPr>
        </p:nvSpPr>
        <p:spPr>
          <a:xfrm>
            <a:off x="6055450" y="3334600"/>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23"/>
          <p:cNvSpPr txBox="1">
            <a:spLocks noGrp="1"/>
          </p:cNvSpPr>
          <p:nvPr>
            <p:ph type="title"/>
          </p:nvPr>
        </p:nvSpPr>
        <p:spPr>
          <a:xfrm>
            <a:off x="713225" y="445025"/>
            <a:ext cx="4763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73" name="Google Shape;173;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4" name="Google Shape;174;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5" name="Google Shape;175;p23"/>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CUSTOM_5">
    <p:spTree>
      <p:nvGrpSpPr>
        <p:cNvPr id="1" name="Shape 176"/>
        <p:cNvGrpSpPr/>
        <p:nvPr/>
      </p:nvGrpSpPr>
      <p:grpSpPr>
        <a:xfrm>
          <a:off x="0" y="0"/>
          <a:ext cx="0" cy="0"/>
          <a:chOff x="0" y="0"/>
          <a:chExt cx="0" cy="0"/>
        </a:xfrm>
      </p:grpSpPr>
      <p:sp>
        <p:nvSpPr>
          <p:cNvPr id="177" name="Google Shape;177;p24"/>
          <p:cNvSpPr txBox="1">
            <a:spLocks noGrp="1"/>
          </p:cNvSpPr>
          <p:nvPr>
            <p:ph type="subTitle" idx="1"/>
          </p:nvPr>
        </p:nvSpPr>
        <p:spPr>
          <a:xfrm>
            <a:off x="4750187" y="1722900"/>
            <a:ext cx="20148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78" name="Google Shape;178;p24"/>
          <p:cNvSpPr txBox="1">
            <a:spLocks noGrp="1"/>
          </p:cNvSpPr>
          <p:nvPr>
            <p:ph type="subTitle" idx="2"/>
          </p:nvPr>
        </p:nvSpPr>
        <p:spPr>
          <a:xfrm>
            <a:off x="4750184" y="2062900"/>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 name="Google Shape;179;p24"/>
          <p:cNvSpPr txBox="1">
            <a:spLocks noGrp="1"/>
          </p:cNvSpPr>
          <p:nvPr>
            <p:ph type="subTitle" idx="3"/>
          </p:nvPr>
        </p:nvSpPr>
        <p:spPr>
          <a:xfrm>
            <a:off x="2306462" y="1722900"/>
            <a:ext cx="20148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80" name="Google Shape;180;p24"/>
          <p:cNvSpPr txBox="1">
            <a:spLocks noGrp="1"/>
          </p:cNvSpPr>
          <p:nvPr>
            <p:ph type="subTitle" idx="4"/>
          </p:nvPr>
        </p:nvSpPr>
        <p:spPr>
          <a:xfrm>
            <a:off x="2306462" y="2062900"/>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1" name="Google Shape;181;p24"/>
          <p:cNvSpPr txBox="1">
            <a:spLocks noGrp="1"/>
          </p:cNvSpPr>
          <p:nvPr>
            <p:ph type="subTitle" idx="5"/>
          </p:nvPr>
        </p:nvSpPr>
        <p:spPr>
          <a:xfrm>
            <a:off x="4750187" y="3158925"/>
            <a:ext cx="20148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82" name="Google Shape;182;p24"/>
          <p:cNvSpPr txBox="1">
            <a:spLocks noGrp="1"/>
          </p:cNvSpPr>
          <p:nvPr>
            <p:ph type="subTitle" idx="6"/>
          </p:nvPr>
        </p:nvSpPr>
        <p:spPr>
          <a:xfrm>
            <a:off x="4750184" y="3498925"/>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3" name="Google Shape;183;p24"/>
          <p:cNvSpPr txBox="1">
            <a:spLocks noGrp="1"/>
          </p:cNvSpPr>
          <p:nvPr>
            <p:ph type="subTitle" idx="7"/>
          </p:nvPr>
        </p:nvSpPr>
        <p:spPr>
          <a:xfrm>
            <a:off x="2306462" y="3158925"/>
            <a:ext cx="20148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184" name="Google Shape;184;p24"/>
          <p:cNvSpPr txBox="1">
            <a:spLocks noGrp="1"/>
          </p:cNvSpPr>
          <p:nvPr>
            <p:ph type="subTitle" idx="8"/>
          </p:nvPr>
        </p:nvSpPr>
        <p:spPr>
          <a:xfrm>
            <a:off x="2306462" y="3498925"/>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5" name="Google Shape;185;p24"/>
          <p:cNvSpPr txBox="1">
            <a:spLocks noGrp="1"/>
          </p:cNvSpPr>
          <p:nvPr>
            <p:ph type="title"/>
          </p:nvPr>
        </p:nvSpPr>
        <p:spPr>
          <a:xfrm>
            <a:off x="713225" y="445025"/>
            <a:ext cx="278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186" name="Google Shape;186;p2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7" name="Google Shape;187;p2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188"/>
        <p:cNvGrpSpPr/>
        <p:nvPr/>
      </p:nvGrpSpPr>
      <p:grpSpPr>
        <a:xfrm>
          <a:off x="0" y="0"/>
          <a:ext cx="0" cy="0"/>
          <a:chOff x="0" y="0"/>
          <a:chExt cx="0" cy="0"/>
        </a:xfrm>
      </p:grpSpPr>
      <p:sp>
        <p:nvSpPr>
          <p:cNvPr id="189" name="Google Shape;189;p25"/>
          <p:cNvSpPr txBox="1">
            <a:spLocks noGrp="1"/>
          </p:cNvSpPr>
          <p:nvPr>
            <p:ph type="title" hasCustomPrompt="1"/>
          </p:nvPr>
        </p:nvSpPr>
        <p:spPr>
          <a:xfrm>
            <a:off x="2592925" y="7146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0" name="Google Shape;190;p25"/>
          <p:cNvSpPr txBox="1">
            <a:spLocks noGrp="1"/>
          </p:cNvSpPr>
          <p:nvPr>
            <p:ph type="subTitle" idx="1"/>
          </p:nvPr>
        </p:nvSpPr>
        <p:spPr>
          <a:xfrm>
            <a:off x="2364984" y="134640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25"/>
          <p:cNvSpPr txBox="1">
            <a:spLocks noGrp="1"/>
          </p:cNvSpPr>
          <p:nvPr>
            <p:ph type="title" idx="2" hasCustomPrompt="1"/>
          </p:nvPr>
        </p:nvSpPr>
        <p:spPr>
          <a:xfrm>
            <a:off x="2592925" y="2063025"/>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2" name="Google Shape;192;p25"/>
          <p:cNvSpPr txBox="1">
            <a:spLocks noGrp="1"/>
          </p:cNvSpPr>
          <p:nvPr>
            <p:ph type="subTitle" idx="3"/>
          </p:nvPr>
        </p:nvSpPr>
        <p:spPr>
          <a:xfrm>
            <a:off x="2364984" y="2694825"/>
            <a:ext cx="44142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 name="Google Shape;193;p25"/>
          <p:cNvSpPr txBox="1">
            <a:spLocks noGrp="1"/>
          </p:cNvSpPr>
          <p:nvPr>
            <p:ph type="title" idx="4" hasCustomPrompt="1"/>
          </p:nvPr>
        </p:nvSpPr>
        <p:spPr>
          <a:xfrm>
            <a:off x="2592925" y="341145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4" name="Google Shape;194;p25"/>
          <p:cNvSpPr txBox="1">
            <a:spLocks noGrp="1"/>
          </p:cNvSpPr>
          <p:nvPr>
            <p:ph type="subTitle" idx="5"/>
          </p:nvPr>
        </p:nvSpPr>
        <p:spPr>
          <a:xfrm>
            <a:off x="2364950" y="404325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5" name="Google Shape;195;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6" name="Google Shape;196;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USTOM_7_1">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803750" y="2025800"/>
            <a:ext cx="4087500" cy="673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26"/>
          <p:cNvSpPr txBox="1">
            <a:spLocks noGrp="1"/>
          </p:cNvSpPr>
          <p:nvPr>
            <p:ph type="subTitle" idx="1"/>
          </p:nvPr>
        </p:nvSpPr>
        <p:spPr>
          <a:xfrm>
            <a:off x="803750" y="2693525"/>
            <a:ext cx="31593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0" name="Google Shape;200;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1" name="Google Shape;201;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7_2">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4490150" y="2047725"/>
            <a:ext cx="3364200" cy="62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204" name="Google Shape;204;p27"/>
          <p:cNvSpPr txBox="1">
            <a:spLocks noGrp="1"/>
          </p:cNvSpPr>
          <p:nvPr>
            <p:ph type="subTitle" idx="1"/>
          </p:nvPr>
        </p:nvSpPr>
        <p:spPr>
          <a:xfrm>
            <a:off x="4855550" y="269482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cxnSp>
        <p:nvCxnSpPr>
          <p:cNvPr id="205" name="Google Shape;205;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6" name="Google Shape;206;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207"/>
        <p:cNvGrpSpPr/>
        <p:nvPr/>
      </p:nvGrpSpPr>
      <p:grpSpPr>
        <a:xfrm>
          <a:off x="0" y="0"/>
          <a:ext cx="0" cy="0"/>
          <a:chOff x="0" y="0"/>
          <a:chExt cx="0" cy="0"/>
        </a:xfrm>
      </p:grpSpPr>
      <p:sp>
        <p:nvSpPr>
          <p:cNvPr id="208" name="Google Shape;208;p28"/>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209" name="Google Shape;209;p28"/>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10" name="Google Shape;210;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1" name="Google Shape;211;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2" name="Google Shape;212;p28"/>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213"/>
        <p:cNvGrpSpPr/>
        <p:nvPr/>
      </p:nvGrpSpPr>
      <p:grpSpPr>
        <a:xfrm>
          <a:off x="0" y="0"/>
          <a:ext cx="0" cy="0"/>
          <a:chOff x="0" y="0"/>
          <a:chExt cx="0" cy="0"/>
        </a:xfrm>
      </p:grpSpPr>
      <p:sp>
        <p:nvSpPr>
          <p:cNvPr id="214" name="Google Shape;214;p29"/>
          <p:cNvSpPr txBox="1">
            <a:spLocks noGrp="1"/>
          </p:cNvSpPr>
          <p:nvPr>
            <p:ph type="subTitle" idx="1"/>
          </p:nvPr>
        </p:nvSpPr>
        <p:spPr>
          <a:xfrm>
            <a:off x="4816075"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15" name="Google Shape;215;p29"/>
          <p:cNvSpPr txBox="1">
            <a:spLocks noGrp="1"/>
          </p:cNvSpPr>
          <p:nvPr>
            <p:ph type="subTitle" idx="2"/>
          </p:nvPr>
        </p:nvSpPr>
        <p:spPr>
          <a:xfrm>
            <a:off x="4816200"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6" name="Google Shape;216;p29"/>
          <p:cNvSpPr txBox="1">
            <a:spLocks noGrp="1"/>
          </p:cNvSpPr>
          <p:nvPr>
            <p:ph type="subTitle" idx="3"/>
          </p:nvPr>
        </p:nvSpPr>
        <p:spPr>
          <a:xfrm>
            <a:off x="1385829"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17" name="Google Shape;217;p29"/>
          <p:cNvSpPr txBox="1">
            <a:spLocks noGrp="1"/>
          </p:cNvSpPr>
          <p:nvPr>
            <p:ph type="subTitle" idx="4"/>
          </p:nvPr>
        </p:nvSpPr>
        <p:spPr>
          <a:xfrm>
            <a:off x="1386025"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8" name="Google Shape;218;p29"/>
          <p:cNvSpPr txBox="1">
            <a:spLocks noGrp="1"/>
          </p:cNvSpPr>
          <p:nvPr>
            <p:ph type="title"/>
          </p:nvPr>
        </p:nvSpPr>
        <p:spPr>
          <a:xfrm>
            <a:off x="713225" y="445025"/>
            <a:ext cx="272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19" name="Google Shape;219;p2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2832900" y="791200"/>
            <a:ext cx="34782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223" name="Google Shape;223;p30"/>
          <p:cNvSpPr txBox="1">
            <a:spLocks noGrp="1"/>
          </p:cNvSpPr>
          <p:nvPr>
            <p:ph type="subTitle" idx="1"/>
          </p:nvPr>
        </p:nvSpPr>
        <p:spPr>
          <a:xfrm>
            <a:off x="2983350" y="1749425"/>
            <a:ext cx="3177300" cy="9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30"/>
          <p:cNvSpPr txBox="1"/>
          <p:nvPr/>
        </p:nvSpPr>
        <p:spPr>
          <a:xfrm>
            <a:off x="2900450" y="3438275"/>
            <a:ext cx="3343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2"/>
                </a:solidFill>
                <a:latin typeface="Montserrat"/>
                <a:ea typeface="Montserrat"/>
                <a:cs typeface="Montserrat"/>
                <a:sym typeface="Montserrat"/>
              </a:rPr>
              <a:t>CREDITS</a:t>
            </a:r>
            <a:r>
              <a:rPr lang="en" sz="1000">
                <a:solidFill>
                  <a:schemeClr val="dk2"/>
                </a:solidFill>
                <a:latin typeface="Montserrat"/>
                <a:ea typeface="Montserrat"/>
                <a:cs typeface="Montserrat"/>
                <a:sym typeface="Montserrat"/>
              </a:rPr>
              <a:t>: This presentation template was created by </a:t>
            </a:r>
            <a:r>
              <a:rPr lang="en" sz="10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chemeClr val="dk2"/>
                </a:solidFill>
                <a:latin typeface="Montserrat"/>
                <a:ea typeface="Montserrat"/>
                <a:cs typeface="Montserrat"/>
                <a:sym typeface="Montserrat"/>
              </a:rPr>
              <a:t>, including icons by </a:t>
            </a:r>
            <a:r>
              <a:rPr lang="en" sz="10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chemeClr val="dk2"/>
                </a:solidFill>
                <a:latin typeface="Montserrat"/>
                <a:ea typeface="Montserrat"/>
                <a:cs typeface="Montserrat"/>
                <a:sym typeface="Montserrat"/>
              </a:rPr>
              <a:t>,and infographics &amp; images by </a:t>
            </a:r>
            <a:r>
              <a:rPr lang="en" sz="10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000" b="1">
              <a:solidFill>
                <a:schemeClr val="dk2"/>
              </a:solidFill>
              <a:latin typeface="Montserrat"/>
              <a:ea typeface="Montserrat"/>
              <a:cs typeface="Montserrat"/>
              <a:sym typeface="Montserrat"/>
            </a:endParaRPr>
          </a:p>
        </p:txBody>
      </p:sp>
      <p:cxnSp>
        <p:nvCxnSpPr>
          <p:cNvPr id="225" name="Google Shape;225;p3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6" name="Google Shape;226;p30"/>
          <p:cNvCxnSpPr/>
          <p:nvPr/>
        </p:nvCxnSpPr>
        <p:spPr>
          <a:xfrm>
            <a:off x="-257975"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7" name="Google Shape;227;p3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8" name="Google Shape;228;p30"/>
          <p:cNvCxnSpPr/>
          <p:nvPr/>
        </p:nvCxnSpPr>
        <p:spPr>
          <a:xfrm>
            <a:off x="6467450"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6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6490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6490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360375" y="1433050"/>
            <a:ext cx="17253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4021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225400"/>
            <a:ext cx="6899100" cy="26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539500"/>
            <a:ext cx="3557100" cy="977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sz="3000">
                <a:latin typeface="Vidaloka"/>
                <a:ea typeface="Vidaloka"/>
                <a:cs typeface="Vidaloka"/>
                <a:sym typeface="Vidaloka"/>
              </a:defRPr>
            </a:lvl1pPr>
          </a:lstStyle>
          <a:p>
            <a:endParaRPr/>
          </a:p>
        </p:txBody>
      </p:sp>
      <p:cxnSp>
        <p:nvCxnSpPr>
          <p:cNvPr id="62" name="Google Shape;62;p1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3103725"/>
            <a:ext cx="3118200" cy="22011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ctrTitle"/>
          </p:nvPr>
        </p:nvSpPr>
        <p:spPr>
          <a:xfrm>
            <a:off x="1039950" y="1109550"/>
            <a:ext cx="706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t>Social Networks through the Prism of Cognition</a:t>
            </a:r>
            <a:endParaRPr sz="5000"/>
          </a:p>
        </p:txBody>
      </p:sp>
      <p:sp>
        <p:nvSpPr>
          <p:cNvPr id="246" name="Google Shape;246;p34"/>
          <p:cNvSpPr txBox="1">
            <a:spLocks noGrp="1"/>
          </p:cNvSpPr>
          <p:nvPr>
            <p:ph type="subTitle" idx="1"/>
          </p:nvPr>
        </p:nvSpPr>
        <p:spPr>
          <a:xfrm>
            <a:off x="1040000" y="3377100"/>
            <a:ext cx="7064100" cy="121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Paper: Radosław Michalski, Boleslaw K. Szymanski, Przemysław Kazienko, Christian Lebiere, Omar Lizardo and Marcin Kulisiewicz</a:t>
            </a:r>
            <a:endParaRPr/>
          </a:p>
          <a:p>
            <a:pPr marL="0" lvl="0" indent="0" algn="ctr" rtl="0">
              <a:spcBef>
                <a:spcPts val="0"/>
              </a:spcBef>
              <a:spcAft>
                <a:spcPts val="0"/>
              </a:spcAft>
              <a:buNone/>
            </a:pPr>
            <a:r>
              <a:rPr lang="en"/>
              <a:t>Presentation: Luke Hamel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713225" y="445025"/>
            <a:ext cx="642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Exponential Forgetting Function</a:t>
            </a:r>
            <a:endParaRPr/>
          </a:p>
        </p:txBody>
      </p:sp>
      <p:pic>
        <p:nvPicPr>
          <p:cNvPr id="304" name="Google Shape;304;p43"/>
          <p:cNvPicPr preferRelativeResize="0"/>
          <p:nvPr/>
        </p:nvPicPr>
        <p:blipFill>
          <a:blip r:embed="rId3">
            <a:alphaModFix/>
          </a:blip>
          <a:stretch>
            <a:fillRect/>
          </a:stretch>
        </p:blipFill>
        <p:spPr>
          <a:xfrm>
            <a:off x="1785713" y="1017725"/>
            <a:ext cx="5572579" cy="3820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 Forgetting Function</a:t>
            </a:r>
            <a:endParaRPr/>
          </a:p>
        </p:txBody>
      </p:sp>
      <p:pic>
        <p:nvPicPr>
          <p:cNvPr id="310" name="Google Shape;310;p44"/>
          <p:cNvPicPr preferRelativeResize="0"/>
          <p:nvPr/>
        </p:nvPicPr>
        <p:blipFill>
          <a:blip r:embed="rId3">
            <a:alphaModFix/>
          </a:blip>
          <a:stretch>
            <a:fillRect/>
          </a:stretch>
        </p:blipFill>
        <p:spPr>
          <a:xfrm>
            <a:off x="1740800" y="1017725"/>
            <a:ext cx="5662408"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316" name="Google Shape;316;p45"/>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Modeling human memory important to accurately representing interaction dynamics in a social network.</a:t>
            </a:r>
            <a:endParaRPr/>
          </a:p>
          <a:p>
            <a:pPr marL="457200" lvl="0" indent="-342900" algn="l" rtl="0">
              <a:spcBef>
                <a:spcPts val="0"/>
              </a:spcBef>
              <a:spcAft>
                <a:spcPts val="0"/>
              </a:spcAft>
              <a:buSzPts val="1800"/>
              <a:buChar char="●"/>
            </a:pPr>
            <a:r>
              <a:rPr lang="en"/>
              <a:t>The data used had many limitations - for instance, not accounting for in-person interactions. Data that better encompassed human interactions would most likely lead to more accurate results.</a:t>
            </a:r>
            <a:endParaRPr/>
          </a:p>
          <a:p>
            <a:pPr marL="457200" lvl="0" indent="-342900" algn="l" rtl="0">
              <a:spcBef>
                <a:spcPts val="0"/>
              </a:spcBef>
              <a:spcAft>
                <a:spcPts val="0"/>
              </a:spcAft>
              <a:buSzPts val="1800"/>
              <a:buChar char="●"/>
            </a:pPr>
            <a:r>
              <a:rPr lang="en"/>
              <a:t>In addition, parameters could be adjusted per individual and per event, which could also increase accuracy.</a:t>
            </a:r>
            <a:endParaRPr/>
          </a:p>
          <a:p>
            <a:pPr marL="457200" lvl="0" indent="-342900" algn="l" rtl="0">
              <a:spcBef>
                <a:spcPts val="0"/>
              </a:spcBef>
              <a:spcAft>
                <a:spcPts val="0"/>
              </a:spcAft>
              <a:buSzPts val="1800"/>
              <a:buChar char="●"/>
            </a:pPr>
            <a:r>
              <a:rPr lang="en">
                <a:solidFill>
                  <a:schemeClr val="dk1"/>
                </a:solidFill>
              </a:rPr>
              <a:t>A model similar to this could be used to monitor individuals for Alzheimer's and similar diseases that affect memory, as differences between someone’s memory and the model predictions could be an early warning.</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252" name="Google Shape;252;p35"/>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1600"/>
              <a:t>How do we model social events?</a:t>
            </a:r>
            <a:endParaRPr sz="1600"/>
          </a:p>
          <a:p>
            <a:pPr marL="457200" lvl="0" indent="-374650" algn="l" rtl="0">
              <a:spcBef>
                <a:spcPts val="0"/>
              </a:spcBef>
              <a:spcAft>
                <a:spcPts val="0"/>
              </a:spcAft>
              <a:buSzPts val="2300"/>
              <a:buChar char="●"/>
            </a:pPr>
            <a:r>
              <a:rPr lang="en" sz="1600"/>
              <a:t>Current network analysts often think of social events as discrete events, and edges update once for each event.</a:t>
            </a:r>
            <a:endParaRPr sz="1600"/>
          </a:p>
          <a:p>
            <a:pPr marL="457200" lvl="0" indent="-374650" algn="l" rtl="0">
              <a:spcBef>
                <a:spcPts val="0"/>
              </a:spcBef>
              <a:spcAft>
                <a:spcPts val="0"/>
              </a:spcAft>
              <a:buSzPts val="2300"/>
              <a:buChar char="●"/>
            </a:pPr>
            <a:r>
              <a:rPr lang="en" sz="1600"/>
              <a:t>But human memory doesn’t work like this - our memories fade continuously over time, and many factors go into the strength of our memories.</a:t>
            </a:r>
            <a:endParaRPr sz="1600"/>
          </a:p>
          <a:p>
            <a:pPr marL="457200" lvl="0" indent="-374650" algn="l" rtl="0">
              <a:spcBef>
                <a:spcPts val="0"/>
              </a:spcBef>
              <a:spcAft>
                <a:spcPts val="0"/>
              </a:spcAft>
              <a:buSzPts val="2300"/>
              <a:buChar char="●"/>
            </a:pPr>
            <a:r>
              <a:rPr lang="en" sz="1600"/>
              <a:t>CogSNet model tries to fix this</a:t>
            </a:r>
            <a:r>
              <a:rPr lang="en"/>
              <a:t> by having edges which deteriorate over time and can be forgotten.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Models</a:t>
            </a:r>
            <a:endParaRPr/>
          </a:p>
        </p:txBody>
      </p:sp>
      <p:pic>
        <p:nvPicPr>
          <p:cNvPr id="258" name="Google Shape;258;p36"/>
          <p:cNvPicPr preferRelativeResize="0"/>
          <p:nvPr/>
        </p:nvPicPr>
        <p:blipFill>
          <a:blip r:embed="rId3">
            <a:alphaModFix/>
          </a:blip>
          <a:stretch>
            <a:fillRect/>
          </a:stretch>
        </p:blipFill>
        <p:spPr>
          <a:xfrm>
            <a:off x="3799463" y="1017725"/>
            <a:ext cx="5344528" cy="3820974"/>
          </a:xfrm>
          <a:prstGeom prst="rect">
            <a:avLst/>
          </a:prstGeom>
          <a:noFill/>
          <a:ln>
            <a:noFill/>
          </a:ln>
        </p:spPr>
      </p:pic>
      <p:sp>
        <p:nvSpPr>
          <p:cNvPr id="259" name="Google Shape;259;p36"/>
          <p:cNvSpPr txBox="1"/>
          <p:nvPr/>
        </p:nvSpPr>
        <p:spPr>
          <a:xfrm>
            <a:off x="92125" y="1028700"/>
            <a:ext cx="3516000" cy="3284700"/>
          </a:xfrm>
          <a:prstGeom prst="rect">
            <a:avLst/>
          </a:prstGeom>
          <a:noFill/>
          <a:ln>
            <a:noFill/>
          </a:ln>
        </p:spPr>
        <p:txBody>
          <a:bodyPr spcFirstLastPara="1" wrap="square" lIns="91425" tIns="91425" rIns="91425" bIns="91425" anchor="t" anchorCtr="0">
            <a:spAutoFit/>
          </a:bodyPr>
          <a:lstStyle/>
          <a:p>
            <a:pPr marL="457200" lvl="0" indent="-349250" algn="l" rtl="0">
              <a:lnSpc>
                <a:spcPct val="240000"/>
              </a:lnSpc>
              <a:spcBef>
                <a:spcPts val="0"/>
              </a:spcBef>
              <a:spcAft>
                <a:spcPts val="0"/>
              </a:spcAft>
              <a:buSzPts val="1900"/>
              <a:buFont typeface="Montserrat"/>
              <a:buAutoNum type="alphaLcPeriod"/>
            </a:pPr>
            <a:r>
              <a:rPr lang="en" sz="1900">
                <a:latin typeface="Montserrat"/>
                <a:ea typeface="Montserrat"/>
                <a:cs typeface="Montserrat"/>
                <a:sym typeface="Montserrat"/>
              </a:rPr>
              <a:t>Interaction Sequence</a:t>
            </a:r>
            <a:endParaRPr sz="1900">
              <a:latin typeface="Montserrat"/>
              <a:ea typeface="Montserrat"/>
              <a:cs typeface="Montserrat"/>
              <a:sym typeface="Montserrat"/>
            </a:endParaRPr>
          </a:p>
          <a:p>
            <a:pPr marL="457200" lvl="0" indent="-349250" algn="l" rtl="0">
              <a:lnSpc>
                <a:spcPct val="240000"/>
              </a:lnSpc>
              <a:spcBef>
                <a:spcPts val="0"/>
              </a:spcBef>
              <a:spcAft>
                <a:spcPts val="0"/>
              </a:spcAft>
              <a:buSzPts val="1900"/>
              <a:buFont typeface="Montserrat"/>
              <a:buAutoNum type="alphaLcPeriod"/>
            </a:pPr>
            <a:r>
              <a:rPr lang="en" sz="1900">
                <a:latin typeface="Montserrat"/>
                <a:ea typeface="Montserrat"/>
                <a:cs typeface="Montserrat"/>
                <a:sym typeface="Montserrat"/>
              </a:rPr>
              <a:t>Static Network</a:t>
            </a:r>
            <a:endParaRPr sz="1900">
              <a:latin typeface="Montserrat"/>
              <a:ea typeface="Montserrat"/>
              <a:cs typeface="Montserrat"/>
              <a:sym typeface="Montserrat"/>
            </a:endParaRPr>
          </a:p>
          <a:p>
            <a:pPr marL="457200" lvl="0" indent="-349250" algn="l" rtl="0">
              <a:lnSpc>
                <a:spcPct val="240000"/>
              </a:lnSpc>
              <a:spcBef>
                <a:spcPts val="0"/>
              </a:spcBef>
              <a:spcAft>
                <a:spcPts val="0"/>
              </a:spcAft>
              <a:buSzPts val="1900"/>
              <a:buFont typeface="Montserrat"/>
              <a:buAutoNum type="alphaLcPeriod"/>
            </a:pPr>
            <a:r>
              <a:rPr lang="en" sz="1900">
                <a:latin typeface="Montserrat"/>
                <a:ea typeface="Montserrat"/>
                <a:cs typeface="Montserrat"/>
                <a:sym typeface="Montserrat"/>
              </a:rPr>
              <a:t>Sliding Windows</a:t>
            </a:r>
            <a:endParaRPr sz="1900">
              <a:latin typeface="Montserrat"/>
              <a:ea typeface="Montserrat"/>
              <a:cs typeface="Montserrat"/>
              <a:sym typeface="Montserrat"/>
            </a:endParaRPr>
          </a:p>
          <a:p>
            <a:pPr marL="457200" lvl="0" indent="-349250" algn="l" rtl="0">
              <a:lnSpc>
                <a:spcPct val="240000"/>
              </a:lnSpc>
              <a:spcBef>
                <a:spcPts val="0"/>
              </a:spcBef>
              <a:spcAft>
                <a:spcPts val="0"/>
              </a:spcAft>
              <a:buSzPts val="1900"/>
              <a:buFont typeface="Montserrat"/>
              <a:buAutoNum type="alphaLcPeriod"/>
            </a:pPr>
            <a:r>
              <a:rPr lang="en" sz="1900">
                <a:latin typeface="Montserrat"/>
                <a:ea typeface="Montserrat"/>
                <a:cs typeface="Montserrat"/>
                <a:sym typeface="Montserrat"/>
              </a:rPr>
              <a:t>Incremental </a:t>
            </a:r>
            <a:endParaRPr sz="1900">
              <a:latin typeface="Montserrat"/>
              <a:ea typeface="Montserrat"/>
              <a:cs typeface="Montserrat"/>
              <a:sym typeface="Montserrat"/>
            </a:endParaRPr>
          </a:p>
          <a:p>
            <a:pPr marL="457200" lvl="0" indent="-349250" algn="l" rtl="0">
              <a:lnSpc>
                <a:spcPct val="240000"/>
              </a:lnSpc>
              <a:spcBef>
                <a:spcPts val="0"/>
              </a:spcBef>
              <a:spcAft>
                <a:spcPts val="0"/>
              </a:spcAft>
              <a:buSzPts val="1900"/>
              <a:buFont typeface="Montserrat"/>
              <a:buAutoNum type="alphaLcPeriod"/>
            </a:pPr>
            <a:r>
              <a:rPr lang="en" sz="1900">
                <a:latin typeface="Montserrat"/>
                <a:ea typeface="Montserrat"/>
                <a:cs typeface="Montserrat"/>
                <a:sym typeface="Montserrat"/>
              </a:rPr>
              <a:t>Recent Events (n=3)</a:t>
            </a:r>
            <a:endParaRPr sz="19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CogSNet</a:t>
            </a:r>
            <a:endParaRPr/>
          </a:p>
        </p:txBody>
      </p:sp>
      <p:sp>
        <p:nvSpPr>
          <p:cNvPr id="265" name="Google Shape;265;p37"/>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1600"/>
              <a:t>Cognition-Driven Social Network Model</a:t>
            </a:r>
            <a:endParaRPr sz="1600"/>
          </a:p>
          <a:p>
            <a:pPr marL="457200" lvl="0" indent="-374650" algn="l" rtl="0">
              <a:spcBef>
                <a:spcPts val="0"/>
              </a:spcBef>
              <a:spcAft>
                <a:spcPts val="0"/>
              </a:spcAft>
              <a:buSzPts val="2300"/>
              <a:buChar char="●"/>
            </a:pPr>
            <a:r>
              <a:rPr lang="en" sz="1600"/>
              <a:t>Models decay of memory over time</a:t>
            </a:r>
            <a:endParaRPr sz="1600"/>
          </a:p>
          <a:p>
            <a:pPr marL="457200" lvl="0" indent="-374650" algn="l" rtl="0">
              <a:spcBef>
                <a:spcPts val="0"/>
              </a:spcBef>
              <a:spcAft>
                <a:spcPts val="0"/>
              </a:spcAft>
              <a:buSzPts val="2300"/>
              <a:buChar char="●"/>
            </a:pPr>
            <a:r>
              <a:rPr lang="en" sz="1600"/>
              <a:t>Parameters can be adjusted to fit subject with suitable data</a:t>
            </a:r>
            <a:endParaRPr sz="1600"/>
          </a:p>
          <a:p>
            <a:pPr marL="457200" lvl="0" indent="-374650" algn="l" rtl="0">
              <a:spcBef>
                <a:spcPts val="0"/>
              </a:spcBef>
              <a:spcAft>
                <a:spcPts val="0"/>
              </a:spcAft>
              <a:buSzPts val="2300"/>
              <a:buChar char="●"/>
            </a:pPr>
            <a:r>
              <a:rPr lang="en" sz="1600"/>
              <a:t>Can account for recency effect</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Forgetting Function</a:t>
            </a:r>
            <a:endParaRPr/>
          </a:p>
        </p:txBody>
      </p:sp>
      <p:sp>
        <p:nvSpPr>
          <p:cNvPr id="271" name="Google Shape;271;p38"/>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1600">
                <a:solidFill>
                  <a:schemeClr val="dk1"/>
                </a:solidFill>
              </a:rPr>
              <a:t>Human memory takes in a large amount of data, but only keeps a small amount - we need a function to model whether or not information is retained.</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The forgetting function </a:t>
            </a:r>
            <a:r>
              <a:rPr lang="en" sz="1600" i="1">
                <a:solidFill>
                  <a:schemeClr val="dk1"/>
                </a:solidFill>
              </a:rPr>
              <a:t>f</a:t>
            </a:r>
            <a:r>
              <a:rPr lang="en" sz="1600">
                <a:solidFill>
                  <a:schemeClr val="dk1"/>
                </a:solidFill>
              </a:rPr>
              <a:t> must be monotonically nonincreasing, f(0) must equal 1, and f(t) ≥ 0 for all t &gt; 0.</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We have a few options for forgetting functions - linear, power, and logarithmic functions all work.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The paper only looks at </a:t>
            </a:r>
            <a:r>
              <a:rPr lang="en">
                <a:solidFill>
                  <a:schemeClr val="dk1"/>
                </a:solidFill>
              </a:rPr>
              <a:t>exponential</a:t>
            </a:r>
            <a:r>
              <a:rPr lang="en" sz="1600">
                <a:solidFill>
                  <a:schemeClr val="dk1"/>
                </a:solidFill>
              </a:rPr>
              <a:t> and </a:t>
            </a:r>
            <a:r>
              <a:rPr lang="en">
                <a:solidFill>
                  <a:schemeClr val="dk1"/>
                </a:solidFill>
              </a:rPr>
              <a:t>power </a:t>
            </a:r>
            <a:r>
              <a:rPr lang="en" sz="1600">
                <a:solidFill>
                  <a:schemeClr val="dk1"/>
                </a:solidFill>
              </a:rPr>
              <a:t>functions, as these better fit how human memory works. The functions are defined:</a:t>
            </a:r>
            <a:endParaRPr sz="16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exp: f(Δt) = e</a:t>
            </a:r>
            <a:r>
              <a:rPr lang="en" sz="2000" baseline="30000">
                <a:solidFill>
                  <a:schemeClr val="dk1"/>
                </a:solidFill>
              </a:rPr>
              <a:t>−λΔt</a:t>
            </a:r>
            <a:endParaRPr sz="2000">
              <a:solidFill>
                <a:schemeClr val="dk1"/>
              </a:solidFill>
            </a:endParaRPr>
          </a:p>
          <a:p>
            <a:pPr marL="914400" lvl="1" indent="-355600" algn="l" rtl="0">
              <a:lnSpc>
                <a:spcPct val="100000"/>
              </a:lnSpc>
              <a:spcBef>
                <a:spcPts val="0"/>
              </a:spcBef>
              <a:spcAft>
                <a:spcPts val="0"/>
              </a:spcAft>
              <a:buSzPts val="2000"/>
              <a:buChar char="○"/>
            </a:pPr>
            <a:r>
              <a:rPr lang="en" sz="2000">
                <a:solidFill>
                  <a:schemeClr val="dk1"/>
                </a:solidFill>
              </a:rPr>
              <a:t>pow: f(Δt) = max(1, Δt)</a:t>
            </a:r>
            <a:r>
              <a:rPr lang="en" sz="2000" baseline="30000">
                <a:solidFill>
                  <a:schemeClr val="dk1"/>
                </a:solidFill>
              </a:rPr>
              <a:t>−λ</a:t>
            </a:r>
            <a:r>
              <a:rPr lang="en" sz="2000">
                <a:solidFill>
                  <a:schemeClr val="dk1"/>
                </a:solidFill>
              </a:rPr>
              <a:t> </a:t>
            </a:r>
            <a:endParaRPr sz="2000">
              <a:solidFill>
                <a:schemeClr val="dk1"/>
              </a:solidFill>
            </a:endParaRPr>
          </a:p>
          <a:p>
            <a:pPr marL="457200" lvl="0" indent="-330200" algn="l" rtl="0">
              <a:lnSpc>
                <a:spcPct val="115000"/>
              </a:lnSpc>
              <a:spcBef>
                <a:spcPts val="0"/>
              </a:spcBef>
              <a:spcAft>
                <a:spcPts val="0"/>
              </a:spcAft>
              <a:buSzPts val="1600"/>
              <a:buChar char="●"/>
            </a:pPr>
            <a:r>
              <a:rPr lang="en" sz="1600">
                <a:solidFill>
                  <a:schemeClr val="dk1"/>
                </a:solidFill>
              </a:rPr>
              <a:t>λ = Forgetting Intensity</a:t>
            </a:r>
            <a:endParaRPr sz="1600">
              <a:solidFill>
                <a:schemeClr val="dk1"/>
              </a:solidFill>
            </a:endParaRPr>
          </a:p>
          <a:p>
            <a:pPr marL="457200" lvl="0" indent="0" algn="l" rtl="0">
              <a:lnSpc>
                <a:spcPct val="100000"/>
              </a:lnSpc>
              <a:spcBef>
                <a:spcPts val="1200"/>
              </a:spcBef>
              <a:spcAft>
                <a:spcPts val="0"/>
              </a:spcAft>
              <a:buNone/>
            </a:pPr>
            <a:endParaRPr sz="1600">
              <a:solidFill>
                <a:schemeClr val="dk1"/>
              </a:solidFill>
            </a:endParaRPr>
          </a:p>
          <a:p>
            <a:pPr marL="457200" lvl="0" indent="0" algn="l" rtl="0">
              <a:spcBef>
                <a:spcPts val="1200"/>
              </a:spcBef>
              <a:spcAft>
                <a:spcPts val="0"/>
              </a:spcAft>
              <a:buNone/>
            </a:pPr>
            <a:endParaRPr sz="16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CogSNet Model</a:t>
            </a:r>
            <a:endParaRPr/>
          </a:p>
        </p:txBody>
      </p:sp>
      <p:sp>
        <p:nvSpPr>
          <p:cNvPr id="277" name="Google Shape;277;p39"/>
          <p:cNvSpPr txBox="1">
            <a:spLocks noGrp="1"/>
          </p:cNvSpPr>
          <p:nvPr>
            <p:ph type="body" idx="1"/>
          </p:nvPr>
        </p:nvSpPr>
        <p:spPr>
          <a:xfrm>
            <a:off x="713250" y="1272925"/>
            <a:ext cx="7717500" cy="2227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Uses 3 parameters:</a:t>
            </a:r>
            <a:endParaRPr sz="1600"/>
          </a:p>
          <a:p>
            <a:pPr marL="914400" lvl="1" indent="-330200" algn="l" rtl="0">
              <a:spcBef>
                <a:spcPts val="0"/>
              </a:spcBef>
              <a:spcAft>
                <a:spcPts val="0"/>
              </a:spcAft>
              <a:buSzPts val="1600"/>
              <a:buChar char="○"/>
            </a:pPr>
            <a:r>
              <a:rPr lang="en" sz="1600"/>
              <a:t>Reinforcement Peak 0 &lt; μ ≤ 1</a:t>
            </a:r>
            <a:endParaRPr sz="1600"/>
          </a:p>
          <a:p>
            <a:pPr marL="914400" lvl="1" indent="-330200" algn="l" rtl="0">
              <a:spcBef>
                <a:spcPts val="0"/>
              </a:spcBef>
              <a:spcAft>
                <a:spcPts val="0"/>
              </a:spcAft>
              <a:buSzPts val="1600"/>
              <a:buChar char="○"/>
            </a:pPr>
            <a:r>
              <a:rPr lang="en" sz="1600"/>
              <a:t>Forgetting Intensity λ</a:t>
            </a:r>
            <a:endParaRPr sz="1600"/>
          </a:p>
          <a:p>
            <a:pPr marL="914400" lvl="1" indent="-330200" algn="l" rtl="0">
              <a:spcBef>
                <a:spcPts val="0"/>
              </a:spcBef>
              <a:spcAft>
                <a:spcPts val="0"/>
              </a:spcAft>
              <a:buSzPts val="1600"/>
              <a:buChar char="○"/>
            </a:pPr>
            <a:r>
              <a:rPr lang="en" sz="1600"/>
              <a:t>Forgetting Threshold 0 &lt; θ &lt; μ</a:t>
            </a:r>
            <a:endParaRPr sz="1600"/>
          </a:p>
          <a:p>
            <a:pPr marL="457200" lvl="0" indent="-330200" algn="l" rtl="0">
              <a:spcBef>
                <a:spcPts val="0"/>
              </a:spcBef>
              <a:spcAft>
                <a:spcPts val="0"/>
              </a:spcAft>
              <a:buSzPts val="1600"/>
              <a:buChar char="●"/>
            </a:pPr>
            <a:r>
              <a:rPr lang="en" sz="1600"/>
              <a:t>w</a:t>
            </a:r>
            <a:r>
              <a:rPr lang="en" sz="1600" baseline="-25000"/>
              <a:t>ij</a:t>
            </a:r>
            <a:r>
              <a:rPr lang="en" sz="1600"/>
              <a:t> represents the weight between two nodes </a:t>
            </a:r>
            <a:endParaRPr sz="1600"/>
          </a:p>
          <a:p>
            <a:pPr marL="457200" lvl="0" indent="-330200" algn="l" rtl="0">
              <a:spcBef>
                <a:spcPts val="0"/>
              </a:spcBef>
              <a:spcAft>
                <a:spcPts val="0"/>
              </a:spcAft>
              <a:buSzPts val="1600"/>
              <a:buChar char="●"/>
            </a:pPr>
            <a:r>
              <a:rPr lang="en" sz="1600"/>
              <a:t>t</a:t>
            </a:r>
            <a:r>
              <a:rPr lang="en" sz="1600" baseline="-25000"/>
              <a:t>ij</a:t>
            </a:r>
            <a:r>
              <a:rPr lang="en" sz="1600"/>
              <a:t> represents the time of the preceding event for two nodes</a:t>
            </a:r>
            <a:endParaRPr sz="1600"/>
          </a:p>
          <a:p>
            <a:pPr marL="457200" lvl="0" indent="-330200" algn="l" rtl="0">
              <a:spcBef>
                <a:spcPts val="0"/>
              </a:spcBef>
              <a:spcAft>
                <a:spcPts val="0"/>
              </a:spcAft>
              <a:buSzPts val="1600"/>
              <a:buChar char="●"/>
            </a:pPr>
            <a:r>
              <a:rPr lang="en" sz="1600"/>
              <a:t>Edge weight between two nodes at time </a:t>
            </a:r>
            <a:r>
              <a:rPr lang="en" sz="1600" i="1"/>
              <a:t>t</a:t>
            </a:r>
            <a:r>
              <a:rPr lang="en" sz="1600"/>
              <a:t> can be calculated as:</a:t>
            </a:r>
            <a:endParaRPr sz="1600"/>
          </a:p>
        </p:txBody>
      </p:sp>
      <p:pic>
        <p:nvPicPr>
          <p:cNvPr id="278" name="Google Shape;278;p39"/>
          <p:cNvPicPr preferRelativeResize="0"/>
          <p:nvPr/>
        </p:nvPicPr>
        <p:blipFill>
          <a:blip r:embed="rId3">
            <a:alphaModFix/>
          </a:blip>
          <a:stretch>
            <a:fillRect/>
          </a:stretch>
        </p:blipFill>
        <p:spPr>
          <a:xfrm>
            <a:off x="713250" y="3270425"/>
            <a:ext cx="7717500" cy="1138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CogSNet Example</a:t>
            </a:r>
            <a:endParaRPr/>
          </a:p>
        </p:txBody>
      </p:sp>
      <p:pic>
        <p:nvPicPr>
          <p:cNvPr id="284" name="Google Shape;284;p40"/>
          <p:cNvPicPr preferRelativeResize="0"/>
          <p:nvPr/>
        </p:nvPicPr>
        <p:blipFill>
          <a:blip r:embed="rId3">
            <a:alphaModFix/>
          </a:blip>
          <a:stretch>
            <a:fillRect/>
          </a:stretch>
        </p:blipFill>
        <p:spPr>
          <a:xfrm>
            <a:off x="1393763" y="1613325"/>
            <a:ext cx="6356475" cy="3269600"/>
          </a:xfrm>
          <a:prstGeom prst="rect">
            <a:avLst/>
          </a:prstGeom>
          <a:noFill/>
          <a:ln>
            <a:noFill/>
          </a:ln>
        </p:spPr>
      </p:pic>
      <p:sp>
        <p:nvSpPr>
          <p:cNvPr id="285" name="Google Shape;285;p40"/>
          <p:cNvSpPr txBox="1"/>
          <p:nvPr/>
        </p:nvSpPr>
        <p:spPr>
          <a:xfrm>
            <a:off x="813750" y="1182225"/>
            <a:ext cx="7561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chemeClr val="dk1"/>
                </a:solidFill>
                <a:latin typeface="Montserrat"/>
                <a:ea typeface="Montserrat"/>
                <a:cs typeface="Montserrat"/>
                <a:sym typeface="Montserrat"/>
              </a:rPr>
              <a:t>Forgetting Threshold θ = 0.2</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the Model</a:t>
            </a:r>
            <a:endParaRPr/>
          </a:p>
        </p:txBody>
      </p:sp>
      <p:sp>
        <p:nvSpPr>
          <p:cNvPr id="291" name="Google Shape;291;p41"/>
          <p:cNvSpPr txBox="1">
            <a:spLocks noGrp="1"/>
          </p:cNvSpPr>
          <p:nvPr>
            <p:ph type="body" idx="1"/>
          </p:nvPr>
        </p:nvSpPr>
        <p:spPr>
          <a:xfrm>
            <a:off x="713250" y="1272925"/>
            <a:ext cx="7731300" cy="25656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1600"/>
              <a:t>Data was used from the NetSense study, which collected data from calls and text messages of university students.</a:t>
            </a:r>
            <a:endParaRPr sz="1600"/>
          </a:p>
          <a:p>
            <a:pPr marL="457200" lvl="0" indent="-374650" algn="l" rtl="0">
              <a:spcBef>
                <a:spcPts val="0"/>
              </a:spcBef>
              <a:spcAft>
                <a:spcPts val="0"/>
              </a:spcAft>
              <a:buSzPts val="2300"/>
              <a:buChar char="●"/>
            </a:pPr>
            <a:r>
              <a:rPr lang="en" sz="1600"/>
              <a:t>This dataset contained over 7 million events (texts and calls), as well as 578 surveys on the participants’ relationships. </a:t>
            </a:r>
            <a:endParaRPr sz="1600"/>
          </a:p>
          <a:p>
            <a:pPr marL="457200" lvl="0" indent="-374650" algn="l" rtl="0">
              <a:spcBef>
                <a:spcPts val="0"/>
              </a:spcBef>
              <a:spcAft>
                <a:spcPts val="0"/>
              </a:spcAft>
              <a:buSzPts val="2300"/>
              <a:buChar char="●"/>
            </a:pPr>
            <a:r>
              <a:rPr lang="en" sz="1600"/>
              <a:t>The model was given the text and call data, and its predictions about each participants’ top contacts were compared to the self-reported data.</a:t>
            </a:r>
            <a:endParaRPr sz="1600"/>
          </a:p>
          <a:p>
            <a:pPr marL="457200" lvl="0" indent="-374650" algn="l" rtl="0">
              <a:spcBef>
                <a:spcPts val="0"/>
              </a:spcBef>
              <a:spcAft>
                <a:spcPts val="0"/>
              </a:spcAft>
              <a:buSzPts val="2300"/>
              <a:buChar char="●"/>
            </a:pPr>
            <a:r>
              <a:rPr lang="en" sz="1600"/>
              <a:t>The Jaccard metric was used to measure the accuracy of the model: </a:t>
            </a:r>
            <a:endParaRPr sz="1600"/>
          </a:p>
        </p:txBody>
      </p:sp>
      <p:pic>
        <p:nvPicPr>
          <p:cNvPr id="292" name="Google Shape;292;p41"/>
          <p:cNvPicPr preferRelativeResize="0"/>
          <p:nvPr/>
        </p:nvPicPr>
        <p:blipFill>
          <a:blip r:embed="rId3">
            <a:alphaModFix/>
          </a:blip>
          <a:stretch>
            <a:fillRect/>
          </a:stretch>
        </p:blipFill>
        <p:spPr>
          <a:xfrm>
            <a:off x="3205163" y="3838525"/>
            <a:ext cx="2733675" cy="86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Comparing the Model</a:t>
            </a:r>
            <a:endParaRPr/>
          </a:p>
        </p:txBody>
      </p:sp>
      <p:sp>
        <p:nvSpPr>
          <p:cNvPr id="298" name="Google Shape;298;p42"/>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For the Jaccard metric to be meaningful, we would want to compare it to other models that could predict the same information.</a:t>
            </a:r>
            <a:endParaRPr/>
          </a:p>
          <a:p>
            <a:pPr marL="457200" lvl="0" indent="-342900" algn="l" rtl="0">
              <a:spcBef>
                <a:spcPts val="0"/>
              </a:spcBef>
              <a:spcAft>
                <a:spcPts val="0"/>
              </a:spcAft>
              <a:buSzPts val="1800"/>
              <a:buChar char="●"/>
            </a:pPr>
            <a:r>
              <a:rPr lang="en"/>
              <a:t>The CogSNet model was compared to:</a:t>
            </a:r>
            <a:endParaRPr/>
          </a:p>
          <a:p>
            <a:pPr marL="914400" lvl="1" indent="-317500" algn="l" rtl="0">
              <a:spcBef>
                <a:spcPts val="0"/>
              </a:spcBef>
              <a:spcAft>
                <a:spcPts val="0"/>
              </a:spcAft>
              <a:buSzPts val="1400"/>
              <a:buChar char="○"/>
            </a:pPr>
            <a:r>
              <a:rPr lang="en"/>
              <a:t>A frequency-based model which ranked participants based on the number of interactions, but did not account for time.</a:t>
            </a:r>
            <a:endParaRPr/>
          </a:p>
          <a:p>
            <a:pPr marL="914400" lvl="1" indent="-317500" algn="l" rtl="0">
              <a:spcBef>
                <a:spcPts val="0"/>
              </a:spcBef>
              <a:spcAft>
                <a:spcPts val="0"/>
              </a:spcAft>
              <a:buSzPts val="1400"/>
              <a:buChar char="○"/>
            </a:pPr>
            <a:r>
              <a:rPr lang="en"/>
              <a:t>A recency-based model which ranked participants based on the recency of their interactions.</a:t>
            </a:r>
            <a:endParaRPr/>
          </a:p>
          <a:p>
            <a:pPr marL="914400" lvl="1" indent="-317500" algn="l" rtl="0">
              <a:spcBef>
                <a:spcPts val="0"/>
              </a:spcBef>
              <a:spcAft>
                <a:spcPts val="0"/>
              </a:spcAft>
              <a:buSzPts val="1400"/>
              <a:buChar char="○"/>
            </a:pPr>
            <a:r>
              <a:rPr lang="en"/>
              <a:t>A random sampling model which chose randomly from participants who had interacted with the given node.</a:t>
            </a:r>
            <a:endParaRPr/>
          </a:p>
        </p:txBody>
      </p:sp>
    </p:spTree>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On-screen Show (16:9)</PresentationFormat>
  <Paragraphs>56</Paragraphs>
  <Slides>12</Slides>
  <Notes>12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Open Sans SemiBold</vt:lpstr>
      <vt:lpstr>Josefin Sans</vt:lpstr>
      <vt:lpstr>Vidaloka</vt:lpstr>
      <vt:lpstr>Montserrat</vt:lpstr>
      <vt:lpstr>Open Sans</vt:lpstr>
      <vt:lpstr>Lato</vt:lpstr>
      <vt:lpstr>Russo One</vt:lpstr>
      <vt:lpstr>Crimson Text</vt:lpstr>
      <vt:lpstr>Merriweather Light</vt:lpstr>
      <vt:lpstr>Minimalist Business Slides by Slidesgo</vt:lpstr>
      <vt:lpstr>Social Networks through the Prism of Cognition</vt:lpstr>
      <vt:lpstr>Introduction</vt:lpstr>
      <vt:lpstr>Other Models</vt:lpstr>
      <vt:lpstr>CogSNet</vt:lpstr>
      <vt:lpstr>Forgetting Function</vt:lpstr>
      <vt:lpstr>CogSNet Model</vt:lpstr>
      <vt:lpstr>CogSNet Example</vt:lpstr>
      <vt:lpstr>Testing the Model</vt:lpstr>
      <vt:lpstr>Comparing the Model</vt:lpstr>
      <vt:lpstr>Exponential Forgetting Function</vt:lpstr>
      <vt:lpstr>Power Forgetting Function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through the Prism of Cognition</dc:title>
  <dc:creator>Szymanski, Bolek</dc:creator>
  <cp:lastModifiedBy>Szymanski, Bolek</cp:lastModifiedBy>
  <cp:revision>1</cp:revision>
  <dcterms:modified xsi:type="dcterms:W3CDTF">2022-12-08T07:53:43Z</dcterms:modified>
</cp:coreProperties>
</file>